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86" r:id="rId17"/>
    <p:sldId id="266" r:id="rId18"/>
    <p:sldId id="267" r:id="rId19"/>
    <p:sldId id="270" r:id="rId20"/>
    <p:sldId id="268" r:id="rId21"/>
    <p:sldId id="271" r:id="rId22"/>
    <p:sldId id="273" r:id="rId23"/>
    <p:sldId id="284" r:id="rId24"/>
    <p:sldId id="28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20</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21</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9.svg"/></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61.png"/><Relationship Id="rId7"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8.png"/><Relationship Id="rId7"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65.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75542-21A2-20C3-CF71-DC746B6F72C6}"/>
              </a:ext>
            </a:extLst>
          </p:cNvPr>
          <p:cNvPicPr>
            <a:picLocks noChangeAspect="1"/>
          </p:cNvPicPr>
          <p:nvPr/>
        </p:nvPicPr>
        <p:blipFill>
          <a:blip r:embed="rId2"/>
          <a:stretch>
            <a:fillRect/>
          </a:stretch>
        </p:blipFill>
        <p:spPr>
          <a:xfrm>
            <a:off x="1714500" y="1595675"/>
            <a:ext cx="4243472" cy="4844909"/>
          </a:xfrm>
          <a:prstGeom prst="rect">
            <a:avLst/>
          </a:prstGeom>
        </p:spPr>
      </p:pic>
      <p:pic>
        <p:nvPicPr>
          <p:cNvPr id="7" name="Graphic 6">
            <a:extLst>
              <a:ext uri="{FF2B5EF4-FFF2-40B4-BE49-F238E27FC236}">
                <a16:creationId xmlns:a16="http://schemas.microsoft.com/office/drawing/2014/main" id="{CCF11783-9709-2C99-8456-D5FD40E201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92178" y="1595675"/>
            <a:ext cx="4243472" cy="4844909"/>
          </a:xfrm>
          <a:prstGeom prst="rect">
            <a:avLst/>
          </a:prstGeom>
        </p:spPr>
      </p:pic>
      <p:sp>
        <p:nvSpPr>
          <p:cNvPr id="8" name="TextBox 7">
            <a:extLst>
              <a:ext uri="{FF2B5EF4-FFF2-40B4-BE49-F238E27FC236}">
                <a16:creationId xmlns:a16="http://schemas.microsoft.com/office/drawing/2014/main" id="{C6CDC2BA-083F-0C21-6C78-02F1851272C7}"/>
              </a:ext>
            </a:extLst>
          </p:cNvPr>
          <p:cNvSpPr txBox="1"/>
          <p:nvPr/>
        </p:nvSpPr>
        <p:spPr>
          <a:xfrm>
            <a:off x="3068493" y="6440584"/>
            <a:ext cx="1535485" cy="369332"/>
          </a:xfrm>
          <a:prstGeom prst="rect">
            <a:avLst/>
          </a:prstGeom>
          <a:noFill/>
        </p:spPr>
        <p:txBody>
          <a:bodyPr wrap="none" rtlCol="0">
            <a:spAutoFit/>
          </a:bodyPr>
          <a:lstStyle/>
          <a:p>
            <a:r>
              <a:rPr lang="en-US" dirty="0"/>
              <a:t>Ideal heatmap</a:t>
            </a:r>
          </a:p>
        </p:txBody>
      </p:sp>
      <p:sp>
        <p:nvSpPr>
          <p:cNvPr id="9" name="TextBox 8">
            <a:extLst>
              <a:ext uri="{FF2B5EF4-FFF2-40B4-BE49-F238E27FC236}">
                <a16:creationId xmlns:a16="http://schemas.microsoft.com/office/drawing/2014/main" id="{73549361-27EE-5BDC-8F8B-90372AA12A7B}"/>
              </a:ext>
            </a:extLst>
          </p:cNvPr>
          <p:cNvSpPr txBox="1"/>
          <p:nvPr/>
        </p:nvSpPr>
        <p:spPr>
          <a:xfrm>
            <a:off x="7761542" y="6440584"/>
            <a:ext cx="2104743" cy="369332"/>
          </a:xfrm>
          <a:prstGeom prst="rect">
            <a:avLst/>
          </a:prstGeom>
          <a:noFill/>
        </p:spPr>
        <p:txBody>
          <a:bodyPr wrap="none" rtlCol="0">
            <a:spAutoFit/>
          </a:bodyPr>
          <a:lstStyle/>
          <a:p>
            <a:r>
              <a:rPr lang="en-US" dirty="0"/>
              <a:t>Discretized heatmap</a:t>
            </a:r>
          </a:p>
        </p:txBody>
      </p:sp>
      <p:sp>
        <p:nvSpPr>
          <p:cNvPr id="10" name="Title 9">
            <a:extLst>
              <a:ext uri="{FF2B5EF4-FFF2-40B4-BE49-F238E27FC236}">
                <a16:creationId xmlns:a16="http://schemas.microsoft.com/office/drawing/2014/main" id="{B76FDBAF-E75B-A4CD-E6FE-083794F4ED72}"/>
              </a:ext>
            </a:extLst>
          </p:cNvPr>
          <p:cNvSpPr>
            <a:spLocks noGrp="1"/>
          </p:cNvSpPr>
          <p:nvPr>
            <p:ph type="title"/>
          </p:nvPr>
        </p:nvSpPr>
        <p:spPr/>
        <p:txBody>
          <a:bodyPr/>
          <a:lstStyle/>
          <a:p>
            <a:r>
              <a:rPr lang="en-US" dirty="0"/>
              <a:t>Delivering irradiation</a:t>
            </a:r>
          </a:p>
        </p:txBody>
      </p:sp>
    </p:spTree>
    <p:extLst>
      <p:ext uri="{BB962C8B-B14F-4D97-AF65-F5344CB8AC3E}">
        <p14:creationId xmlns:p14="http://schemas.microsoft.com/office/powerpoint/2010/main" val="181917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BA52-B146-4B3C-0853-0D1B3C58A694}"/>
              </a:ext>
            </a:extLst>
          </p:cNvPr>
          <p:cNvSpPr>
            <a:spLocks noGrp="1"/>
          </p:cNvSpPr>
          <p:nvPr>
            <p:ph type="title"/>
          </p:nvPr>
        </p:nvSpPr>
        <p:spPr/>
        <p:txBody>
          <a:bodyPr/>
          <a:lstStyle/>
          <a:p>
            <a:r>
              <a:rPr lang="en-US" dirty="0"/>
              <a:t>Delivering discretized dose</a:t>
            </a:r>
          </a:p>
        </p:txBody>
      </p:sp>
      <p:pic>
        <p:nvPicPr>
          <p:cNvPr id="6" name="Picture 5" descr="A picture containing text, tool, weapon, scissors&#10;&#10;Description automatically generated">
            <a:extLst>
              <a:ext uri="{FF2B5EF4-FFF2-40B4-BE49-F238E27FC236}">
                <a16:creationId xmlns:a16="http://schemas.microsoft.com/office/drawing/2014/main" id="{F3344CDE-F9FF-72AC-53FC-13916FFB8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3180" y="3340135"/>
            <a:ext cx="1263457" cy="1323146"/>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DC6A9D0E-5F3A-0C23-ECFD-65BC6DFD2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166" y="3337718"/>
            <a:ext cx="1057573" cy="1325563"/>
          </a:xfrm>
          <a:prstGeom prst="rect">
            <a:avLst/>
          </a:prstGeom>
        </p:spPr>
      </p:pic>
      <p:pic>
        <p:nvPicPr>
          <p:cNvPr id="10" name="Picture 9" descr="A picture containing weapon, tool&#10;&#10;Description automatically generated">
            <a:extLst>
              <a:ext uri="{FF2B5EF4-FFF2-40B4-BE49-F238E27FC236}">
                <a16:creationId xmlns:a16="http://schemas.microsoft.com/office/drawing/2014/main" id="{BE8BAD29-00ED-70FB-11A3-597A19E981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3800" y="3340135"/>
            <a:ext cx="1647449" cy="1323146"/>
          </a:xfrm>
          <a:prstGeom prst="rect">
            <a:avLst/>
          </a:prstGeom>
        </p:spPr>
      </p:pic>
      <p:pic>
        <p:nvPicPr>
          <p:cNvPr id="12" name="Picture 11" descr="A picture containing text, weapon&#10;&#10;Description automatically generated">
            <a:extLst>
              <a:ext uri="{FF2B5EF4-FFF2-40B4-BE49-F238E27FC236}">
                <a16:creationId xmlns:a16="http://schemas.microsoft.com/office/drawing/2014/main" id="{3C4683A5-248A-19ED-9EFA-BC6FCEF54B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3778" y="3340135"/>
            <a:ext cx="1436872" cy="1323146"/>
          </a:xfrm>
          <a:prstGeom prst="rect">
            <a:avLst/>
          </a:prstGeom>
        </p:spPr>
      </p:pic>
      <p:sp>
        <p:nvSpPr>
          <p:cNvPr id="13" name="TextBox 12">
            <a:extLst>
              <a:ext uri="{FF2B5EF4-FFF2-40B4-BE49-F238E27FC236}">
                <a16:creationId xmlns:a16="http://schemas.microsoft.com/office/drawing/2014/main" id="{13039933-96DA-0FF1-F2B0-46B739855F1E}"/>
              </a:ext>
            </a:extLst>
          </p:cNvPr>
          <p:cNvSpPr txBox="1"/>
          <p:nvPr/>
        </p:nvSpPr>
        <p:spPr>
          <a:xfrm>
            <a:off x="3118921" y="3777465"/>
            <a:ext cx="390189" cy="446068"/>
          </a:xfrm>
          <a:prstGeom prst="rect">
            <a:avLst/>
          </a:prstGeom>
          <a:noFill/>
        </p:spPr>
        <p:txBody>
          <a:bodyPr wrap="none" rtlCol="0">
            <a:spAutoFit/>
          </a:bodyPr>
          <a:lstStyle/>
          <a:p>
            <a:r>
              <a:rPr lang="en-US" b="1" dirty="0"/>
              <a:t>+</a:t>
            </a:r>
          </a:p>
        </p:txBody>
      </p:sp>
      <p:sp>
        <p:nvSpPr>
          <p:cNvPr id="14" name="TextBox 13">
            <a:extLst>
              <a:ext uri="{FF2B5EF4-FFF2-40B4-BE49-F238E27FC236}">
                <a16:creationId xmlns:a16="http://schemas.microsoft.com/office/drawing/2014/main" id="{B2F6E493-4765-5450-E2A4-02FB45DDDC2C}"/>
              </a:ext>
            </a:extLst>
          </p:cNvPr>
          <p:cNvSpPr txBox="1"/>
          <p:nvPr/>
        </p:nvSpPr>
        <p:spPr>
          <a:xfrm>
            <a:off x="5511820" y="3777465"/>
            <a:ext cx="390189" cy="446068"/>
          </a:xfrm>
          <a:prstGeom prst="rect">
            <a:avLst/>
          </a:prstGeom>
          <a:noFill/>
        </p:spPr>
        <p:txBody>
          <a:bodyPr wrap="none" rtlCol="0">
            <a:spAutoFit/>
          </a:bodyPr>
          <a:lstStyle/>
          <a:p>
            <a:r>
              <a:rPr lang="en-US" b="1" dirty="0"/>
              <a:t>+</a:t>
            </a:r>
          </a:p>
        </p:txBody>
      </p:sp>
      <p:sp>
        <p:nvSpPr>
          <p:cNvPr id="15" name="TextBox 14">
            <a:extLst>
              <a:ext uri="{FF2B5EF4-FFF2-40B4-BE49-F238E27FC236}">
                <a16:creationId xmlns:a16="http://schemas.microsoft.com/office/drawing/2014/main" id="{7905C942-158A-75A8-F028-D7CF6B72DBB4}"/>
              </a:ext>
            </a:extLst>
          </p:cNvPr>
          <p:cNvSpPr txBox="1"/>
          <p:nvPr/>
        </p:nvSpPr>
        <p:spPr>
          <a:xfrm>
            <a:off x="7727807" y="3798350"/>
            <a:ext cx="390189" cy="446068"/>
          </a:xfrm>
          <a:prstGeom prst="rect">
            <a:avLst/>
          </a:prstGeom>
          <a:noFill/>
        </p:spPr>
        <p:txBody>
          <a:bodyPr wrap="none" rtlCol="0">
            <a:spAutoFit/>
          </a:bodyPr>
          <a:lstStyle/>
          <a:p>
            <a:r>
              <a:rPr lang="en-US" b="1" dirty="0"/>
              <a:t>+</a:t>
            </a:r>
          </a:p>
        </p:txBody>
      </p:sp>
      <p:sp>
        <p:nvSpPr>
          <p:cNvPr id="16" name="TextBox 15">
            <a:extLst>
              <a:ext uri="{FF2B5EF4-FFF2-40B4-BE49-F238E27FC236}">
                <a16:creationId xmlns:a16="http://schemas.microsoft.com/office/drawing/2014/main" id="{6DCD709E-5008-DE09-7AB0-011563587D25}"/>
              </a:ext>
            </a:extLst>
          </p:cNvPr>
          <p:cNvSpPr txBox="1"/>
          <p:nvPr/>
        </p:nvSpPr>
        <p:spPr>
          <a:xfrm>
            <a:off x="9737911" y="3777465"/>
            <a:ext cx="390189" cy="446068"/>
          </a:xfrm>
          <a:prstGeom prst="rect">
            <a:avLst/>
          </a:prstGeom>
          <a:noFill/>
        </p:spPr>
        <p:txBody>
          <a:bodyPr wrap="none" rtlCol="0">
            <a:spAutoFit/>
          </a:bodyPr>
          <a:lstStyle/>
          <a:p>
            <a:r>
              <a:rPr lang="en-US" b="1" dirty="0"/>
              <a:t>=</a:t>
            </a:r>
          </a:p>
        </p:txBody>
      </p:sp>
      <p:pic>
        <p:nvPicPr>
          <p:cNvPr id="18" name="Picture 17" descr="A picture containing text, clipart&#10;&#10;Description automatically generated">
            <a:extLst>
              <a:ext uri="{FF2B5EF4-FFF2-40B4-BE49-F238E27FC236}">
                <a16:creationId xmlns:a16="http://schemas.microsoft.com/office/drawing/2014/main" id="{D3214C50-CE08-51FA-4A54-084688253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09269" y="3337718"/>
            <a:ext cx="817531" cy="1323146"/>
          </a:xfrm>
          <a:prstGeom prst="rect">
            <a:avLst/>
          </a:prstGeom>
        </p:spPr>
      </p:pic>
      <p:pic>
        <p:nvPicPr>
          <p:cNvPr id="20" name="Graphic 19">
            <a:extLst>
              <a:ext uri="{FF2B5EF4-FFF2-40B4-BE49-F238E27FC236}">
                <a16:creationId xmlns:a16="http://schemas.microsoft.com/office/drawing/2014/main" id="{64A58287-1D02-C75A-52B4-3BDC2DF72A83}"/>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0243" t="11212" r="24300" b="9943"/>
          <a:stretch/>
        </p:blipFill>
        <p:spPr>
          <a:xfrm>
            <a:off x="10350500" y="268288"/>
            <a:ext cx="876300" cy="1422400"/>
          </a:xfrm>
          <a:prstGeom prst="rect">
            <a:avLst/>
          </a:prstGeom>
        </p:spPr>
      </p:pic>
      <p:sp>
        <p:nvSpPr>
          <p:cNvPr id="21" name="TextBox 20">
            <a:extLst>
              <a:ext uri="{FF2B5EF4-FFF2-40B4-BE49-F238E27FC236}">
                <a16:creationId xmlns:a16="http://schemas.microsoft.com/office/drawing/2014/main" id="{0C97D0E3-5DDB-64AA-75DA-D4A04E842F75}"/>
              </a:ext>
            </a:extLst>
          </p:cNvPr>
          <p:cNvSpPr txBox="1"/>
          <p:nvPr/>
        </p:nvSpPr>
        <p:spPr>
          <a:xfrm>
            <a:off x="9990034" y="1602859"/>
            <a:ext cx="1597232" cy="369332"/>
          </a:xfrm>
          <a:prstGeom prst="rect">
            <a:avLst/>
          </a:prstGeom>
          <a:noFill/>
        </p:spPr>
        <p:txBody>
          <a:bodyPr wrap="none" rtlCol="0">
            <a:spAutoFit/>
          </a:bodyPr>
          <a:lstStyle/>
          <a:p>
            <a:r>
              <a:rPr lang="en-US" i="1" dirty="0">
                <a:solidFill>
                  <a:schemeClr val="bg1">
                    <a:lumMod val="50000"/>
                  </a:schemeClr>
                </a:solidFill>
              </a:rPr>
              <a:t>dose to deliver</a:t>
            </a:r>
          </a:p>
        </p:txBody>
      </p:sp>
    </p:spTree>
    <p:extLst>
      <p:ext uri="{BB962C8B-B14F-4D97-AF65-F5344CB8AC3E}">
        <p14:creationId xmlns:p14="http://schemas.microsoft.com/office/powerpoint/2010/main" val="306630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DE3B-A596-A684-5C63-B0F76977F346}"/>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1555018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684</Words>
  <Application>Microsoft Office PowerPoint</Application>
  <PresentationFormat>Widescreen</PresentationFormat>
  <Paragraphs>135</Paragraphs>
  <Slides>24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Irradiation strategy</vt:lpstr>
      <vt:lpstr>Delivering irradiation</vt:lpstr>
      <vt:lpstr>Delivering discretized dose</vt:lpstr>
      <vt:lpstr>Problem statement</vt:lpstr>
      <vt:lpstr>Mathematical formulation</vt:lpstr>
      <vt:lpstr>Mathematical formulation</vt:lpstr>
      <vt:lpstr>Current Workflow</vt:lpstr>
      <vt:lpstr>Automatization (work in progress)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25</cp:revision>
  <dcterms:created xsi:type="dcterms:W3CDTF">2023-06-01T11:33:31Z</dcterms:created>
  <dcterms:modified xsi:type="dcterms:W3CDTF">2023-06-01T12:42:32Z</dcterms:modified>
</cp:coreProperties>
</file>